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08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5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71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93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92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758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206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79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185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485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1045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405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7902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38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879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5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3A5CA-350D-43C2-BA32-669380F8A53B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FC4B0A1-4A94-47BF-862A-9EF4EC5D4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9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28.kzn@tatar.ru" TargetMode="External"/><Relationship Id="rId2" Type="http://schemas.openxmlformats.org/officeDocument/2006/relationships/hyperlink" Target="mailto:gim028@yandex.r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Публичный отчет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МБОУ </a:t>
            </a:r>
            <a:r>
              <a:rPr lang="ru-RU" sz="3600" b="1" dirty="0"/>
              <a:t>«Гимназия № 28»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Вахитовского района г. Казани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за 2016/17 учебный год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381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постройки - 1936 .                       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Лицензия на осуществление образовательной  деятельности серия 16 Л 01 № 0004129 выдана Министерством образования и науки Республики Татарстан 06.04.2016 г.             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Государственная аккредитация образовательной деятельности: свидетельство о государственной аккредитации серия 16 А 01 № 0000733 выдано Министерством образования и науки Республики Татарстан 24.05.2016 г.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64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Адрес: 420097, г. Казань, ул. Достоевского, д.79</a:t>
            </a:r>
          </a:p>
          <a:p>
            <a:r>
              <a:rPr lang="ru-RU" sz="2400" dirty="0"/>
              <a:t>	Телефон 238-28-11, электронная почта: </a:t>
            </a:r>
            <a:r>
              <a:rPr lang="ru-RU" sz="2400" u="sng" dirty="0">
                <a:hlinkClick r:id="rId2"/>
              </a:rPr>
              <a:t>gim028@yandex.</a:t>
            </a:r>
            <a:r>
              <a:rPr lang="en-US" sz="2400" u="sng" dirty="0" err="1">
                <a:hlinkClick r:id="rId2"/>
              </a:rPr>
              <a:t>ru</a:t>
            </a:r>
            <a:r>
              <a:rPr lang="ru-RU" sz="2400" dirty="0"/>
              <a:t>, </a:t>
            </a:r>
            <a:r>
              <a:rPr lang="en-US" sz="2400" u="sng" dirty="0">
                <a:hlinkClick r:id="rId3"/>
              </a:rPr>
              <a:t>S</a:t>
            </a:r>
            <a:r>
              <a:rPr lang="ru-RU" sz="2400" u="sng" dirty="0">
                <a:hlinkClick r:id="rId3"/>
              </a:rPr>
              <a:t>28.</a:t>
            </a:r>
            <a:r>
              <a:rPr lang="en-US" sz="2400" u="sng" dirty="0" err="1">
                <a:hlinkClick r:id="rId3"/>
              </a:rPr>
              <a:t>kzn</a:t>
            </a:r>
            <a:r>
              <a:rPr lang="ru-RU" sz="2400" u="sng" dirty="0">
                <a:hlinkClick r:id="rId3"/>
              </a:rPr>
              <a:t>@</a:t>
            </a:r>
            <a:r>
              <a:rPr lang="en-US" sz="2400" u="sng" dirty="0" err="1">
                <a:hlinkClick r:id="rId3"/>
              </a:rPr>
              <a:t>tatar</a:t>
            </a:r>
            <a:r>
              <a:rPr lang="ru-RU" sz="2400" u="sng" dirty="0">
                <a:hlinkClick r:id="rId3"/>
              </a:rPr>
              <a:t>.</a:t>
            </a:r>
            <a:r>
              <a:rPr lang="en-US" sz="2400" u="sng" dirty="0" err="1">
                <a:hlinkClick r:id="rId3"/>
              </a:rPr>
              <a:t>ru</a:t>
            </a:r>
            <a:r>
              <a:rPr lang="ru-RU" sz="2400" dirty="0"/>
              <a:t>                                </a:t>
            </a:r>
          </a:p>
          <a:p>
            <a:r>
              <a:rPr lang="ru-RU" sz="2400" dirty="0"/>
              <a:t>	На конец 2016/2017 учебного года – 445 учащихся. Средняя наполняемость классов – 23,4 чел.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164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Характеристика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dirty="0"/>
              <a:t>контингента  обучающихся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7738" y="1905000"/>
            <a:ext cx="9376874" cy="4275992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2016-2017 учебном году в школе обучалось 445 человек.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гимназии функционировало 19 классов-комплектов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 в начальной школе  -    8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 в средней  школе   -      9 классов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 в старшей школе -    2 класса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 очной форме получали образование 445 обучающихся, 2 человека обучались  по медицинским показаниям на дому.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гимназии работало 5 групп продленного дня, количество учащихся в них – 125 человек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020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Особенности образовательного процесса и условия его осуществления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работает в режиме шестидневной рабочей недели в две смены (ПН-ПТ- с 7.30 до 18.30; СБ – с 7.30 до 14.00). Выходной – воскресенье.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Материально-техническая база гимназии удовлетворительная. Для занятий физкультурой и спортом имеется спортивный зал. Для уроков информатики и ИКТ используется компьютерный кабинет на 12 мест.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Условия для досуговой деятельности удовлетворительные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259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2909" y="624110"/>
            <a:ext cx="9341704" cy="1280890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В течение 2016-2017 учебного года в МБОУ « Гимназия №28» Вахитовского района </a:t>
            </a:r>
            <a:r>
              <a:rPr lang="ru-RU" sz="2400" dirty="0" err="1"/>
              <a:t>г.Казани</a:t>
            </a:r>
            <a:r>
              <a:rPr lang="ru-RU" sz="2400" dirty="0"/>
              <a:t> года была организована работа 13 кружков разной направленности: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художественно-эстетической («Музыкальная капель» (в рамках реализации Всероссийского проекта «Музыка для всех»), «Фантазия», ««Юный дизайнер» (технология швейного дела), «Художественное слово»)</a:t>
            </a:r>
          </a:p>
          <a:p>
            <a:pPr lvl="0"/>
            <a:r>
              <a:rPr lang="ru-RU" dirty="0"/>
              <a:t>физкультурно-спортивной («Спортивные игры», «Хореография», «Безопасное колесо»)</a:t>
            </a:r>
          </a:p>
          <a:p>
            <a:pPr lvl="0"/>
            <a:r>
              <a:rPr lang="ru-RU" dirty="0"/>
              <a:t>культурологической («</a:t>
            </a:r>
            <a:r>
              <a:rPr lang="ru-RU" dirty="0" err="1"/>
              <a:t>Каравон</a:t>
            </a:r>
            <a:r>
              <a:rPr lang="ru-RU" dirty="0"/>
              <a:t>», «Общество любителей русской культуры» - этнокультурное русское направление)</a:t>
            </a:r>
          </a:p>
          <a:p>
            <a:pPr lvl="0"/>
            <a:r>
              <a:rPr lang="ru-RU" dirty="0"/>
              <a:t>туристско-краеведческой («Музей ВОВ»)</a:t>
            </a:r>
          </a:p>
          <a:p>
            <a:pPr lvl="0"/>
            <a:r>
              <a:rPr lang="ru-RU" dirty="0"/>
              <a:t>интеллектуальной («Шашки-шахматы»)</a:t>
            </a:r>
          </a:p>
          <a:p>
            <a:pPr lvl="0"/>
            <a:r>
              <a:rPr lang="ru-RU" dirty="0"/>
              <a:t>экологической («Земляне»)</a:t>
            </a:r>
          </a:p>
          <a:p>
            <a:pPr lvl="0"/>
            <a:r>
              <a:rPr lang="ru-RU" dirty="0"/>
              <a:t>социально-педагогической («7Я» в рамках реализации республиканского проекта «Семьеведение»)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0485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Воспитательная деятельность гимназии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b="1" dirty="0" smtClean="0"/>
              <a:t>Целью воспитательной работы школы в 2016 - 2017 учебном году</a:t>
            </a:r>
            <a:r>
              <a:rPr lang="ru-RU" sz="2800" dirty="0" smtClean="0"/>
              <a:t> </a:t>
            </a:r>
          </a:p>
          <a:p>
            <a:pPr marL="0" indent="0" algn="ctr">
              <a:buNone/>
            </a:pPr>
            <a:r>
              <a:rPr lang="ru-RU" sz="2800" dirty="0" smtClean="0"/>
              <a:t>являлось совершенствование воспитательной деятельности, способствующей развитию нравственной, физически здоровой личности, способной к творчеству и самоопределению.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020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Кадровый состав гимназии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 </a:t>
            </a:r>
            <a:r>
              <a:rPr lang="ru-RU" b="1" dirty="0"/>
              <a:t>2016/ 17 учебном году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Административный – 4 человека.</a:t>
            </a:r>
          </a:p>
          <a:p>
            <a:r>
              <a:rPr lang="ru-RU" dirty="0"/>
              <a:t>Вспомогательный – 3 человека.</a:t>
            </a:r>
          </a:p>
          <a:p>
            <a:r>
              <a:rPr lang="ru-RU" dirty="0"/>
              <a:t>Всего педагогов – 35 человек.</a:t>
            </a:r>
          </a:p>
          <a:p>
            <a:r>
              <a:rPr lang="ru-RU" dirty="0"/>
              <a:t>Из них высшей квалификационной категории – 3 чел.,</a:t>
            </a:r>
          </a:p>
          <a:p>
            <a:r>
              <a:rPr lang="ru-RU" dirty="0"/>
              <a:t>             первой квалификационной категории – 19 чел., </a:t>
            </a:r>
          </a:p>
          <a:p>
            <a:r>
              <a:rPr lang="ru-RU" dirty="0"/>
              <a:t>Знак «За заслуги в образовании» РТ – 2 чел.</a:t>
            </a:r>
          </a:p>
          <a:p>
            <a:r>
              <a:rPr lang="ru-RU" dirty="0"/>
              <a:t>Почетная грамота </a:t>
            </a:r>
            <a:r>
              <a:rPr lang="ru-RU" dirty="0" err="1"/>
              <a:t>МОиН</a:t>
            </a:r>
            <a:r>
              <a:rPr lang="ru-RU" dirty="0"/>
              <a:t> РФ – 3 чел.</a:t>
            </a:r>
          </a:p>
          <a:p>
            <a:r>
              <a:rPr lang="ru-RU" dirty="0"/>
              <a:t>Почетная грамота </a:t>
            </a:r>
            <a:r>
              <a:rPr lang="ru-RU" dirty="0" err="1"/>
              <a:t>МОиН</a:t>
            </a:r>
            <a:r>
              <a:rPr lang="ru-RU" dirty="0"/>
              <a:t> РТ – 3 чел.</a:t>
            </a:r>
          </a:p>
          <a:p>
            <a:r>
              <a:rPr lang="ru-RU" dirty="0"/>
              <a:t>Почетная грамота Министерства народного образования РСФСР – 2 чел.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1159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Призер районного этапа конкурса «Учитель года 2017» (номинация «Лучший классный руководитель») – 1 человек.</a:t>
            </a:r>
          </a:p>
          <a:p>
            <a:r>
              <a:rPr lang="ru-RU" dirty="0"/>
              <a:t>Призер районного этапа конкурса «Учитель года 2017» (номинация «Педагог-организатор») – 1 человек.</a:t>
            </a:r>
          </a:p>
          <a:p>
            <a:r>
              <a:rPr lang="ru-RU" dirty="0"/>
              <a:t>Призёр районного этапа «Учитель года 2017» (номинация «Лучший заместитель директора по воспитательной работе») – 1 человек.</a:t>
            </a:r>
          </a:p>
          <a:p>
            <a:r>
              <a:rPr lang="ru-RU" dirty="0"/>
              <a:t>Победитель ПНПО -1 чел.</a:t>
            </a:r>
          </a:p>
          <a:p>
            <a:r>
              <a:rPr lang="ru-RU" dirty="0"/>
              <a:t>Победитель </a:t>
            </a:r>
            <a:r>
              <a:rPr lang="ru-RU" dirty="0" err="1"/>
              <a:t>грантового</a:t>
            </a:r>
            <a:r>
              <a:rPr lang="ru-RU" dirty="0"/>
              <a:t> конкурса Российского общества «Знание» (1 этап, конкурс аннотаций) – 1 чел.</a:t>
            </a:r>
          </a:p>
          <a:p>
            <a:r>
              <a:rPr lang="ru-RU" dirty="0"/>
              <a:t>Победитель в номинации «Учитель-мастер» - 1 чел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700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 2016/2017 году в гимназии по программам «Методологическая подготовка учителя музыки в рамках реализации ФГОС ОО» и «Совершенствование профессиональных компетенций учителя мировой художественной культуры» проходили стажировку слушатели курсов повышения квалификации при КФУ - учителя музыки Республики Татарстан. В течение учебного года гимназия принимала на практику студентов КФУ. </a:t>
            </a:r>
          </a:p>
          <a:p>
            <a:r>
              <a:rPr lang="ru-RU" dirty="0"/>
              <a:t>На базе гимназии 22 февраля 2017 года прошел районный семинар для учителей начальных классов и воспитателей ГПД  «Модели реализации и учет внеурочной деятельности ФГОС НОО»</a:t>
            </a:r>
          </a:p>
          <a:p>
            <a:r>
              <a:rPr lang="ru-RU" dirty="0"/>
              <a:t>Педагоги гимназии стали активными участниками </a:t>
            </a:r>
            <a:r>
              <a:rPr lang="ru-RU" dirty="0" err="1"/>
              <a:t>стажировочного</a:t>
            </a:r>
            <a:r>
              <a:rPr lang="ru-RU" dirty="0"/>
              <a:t> республиканского семинара «Взаимодействие семьи и организаций дополнительного образования детей в развитии личности обучающегося», проведенного на базе МБУДО «Центр детского технического творчества «Факел», с которым гимназия в рамках социального партнерства сотрудничала в течение учебного года.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785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dirty="0"/>
              <a:t>Итоги муниципального этапа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Всероссийских предметных олимпиад школьников 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2016/17 учебного года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4524348"/>
              </p:ext>
            </p:extLst>
          </p:nvPr>
        </p:nvGraphicFramePr>
        <p:xfrm>
          <a:off x="2804746" y="2426677"/>
          <a:ext cx="8115299" cy="255616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6595">
                  <a:extLst>
                    <a:ext uri="{9D8B030D-6E8A-4147-A177-3AD203B41FA5}">
                      <a16:colId xmlns:a16="http://schemas.microsoft.com/office/drawing/2014/main" val="1023485677"/>
                    </a:ext>
                  </a:extLst>
                </a:gridCol>
                <a:gridCol w="1534161">
                  <a:extLst>
                    <a:ext uri="{9D8B030D-6E8A-4147-A177-3AD203B41FA5}">
                      <a16:colId xmlns:a16="http://schemas.microsoft.com/office/drawing/2014/main" val="1741271692"/>
                    </a:ext>
                  </a:extLst>
                </a:gridCol>
                <a:gridCol w="1871272">
                  <a:extLst>
                    <a:ext uri="{9D8B030D-6E8A-4147-A177-3AD203B41FA5}">
                      <a16:colId xmlns:a16="http://schemas.microsoft.com/office/drawing/2014/main" val="308053941"/>
                    </a:ext>
                  </a:extLst>
                </a:gridCol>
                <a:gridCol w="723512">
                  <a:extLst>
                    <a:ext uri="{9D8B030D-6E8A-4147-A177-3AD203B41FA5}">
                      <a16:colId xmlns:a16="http://schemas.microsoft.com/office/drawing/2014/main" val="2871206789"/>
                    </a:ext>
                  </a:extLst>
                </a:gridCol>
                <a:gridCol w="1491912">
                  <a:extLst>
                    <a:ext uri="{9D8B030D-6E8A-4147-A177-3AD203B41FA5}">
                      <a16:colId xmlns:a16="http://schemas.microsoft.com/office/drawing/2014/main" val="613746016"/>
                    </a:ext>
                  </a:extLst>
                </a:gridCol>
                <a:gridCol w="1947847">
                  <a:extLst>
                    <a:ext uri="{9D8B030D-6E8A-4147-A177-3AD203B41FA5}">
                      <a16:colId xmlns:a16="http://schemas.microsoft.com/office/drawing/2014/main" val="3656706864"/>
                    </a:ext>
                  </a:extLst>
                </a:gridCol>
              </a:tblGrid>
              <a:tr h="4260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предмет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Ф.И.учащегося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Кл. 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результат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руководитель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37653"/>
                  </a:ext>
                </a:extLst>
              </a:tr>
              <a:tr h="8520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литература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Вихарева</a:t>
                      </a: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Ярослава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9 б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призер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Логинова И.И.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860195"/>
                  </a:ext>
                </a:extLst>
              </a:tr>
              <a:tr h="8520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2.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литература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Нигматуллина</a:t>
                      </a: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Дана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8 б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призер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Кузнецова Н.Д.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573924"/>
                  </a:ext>
                </a:extLst>
              </a:tr>
              <a:tr h="4260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3.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физика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Новиков Петр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7 а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призер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Шакирова Р.С. 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346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73634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551</Words>
  <Application>Microsoft Office PowerPoint</Application>
  <PresentationFormat>Широкоэкранный</PresentationFormat>
  <Paragraphs>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Легкий дым</vt:lpstr>
      <vt:lpstr>Публичный отчет  МБОУ «Гимназия № 28» Вахитовского района г. Казани за 2016/17 учебный год </vt:lpstr>
      <vt:lpstr>Презентация PowerPoint</vt:lpstr>
      <vt:lpstr>Презентация PowerPoint</vt:lpstr>
      <vt:lpstr>Характеристика   контингента  обучающихся </vt:lpstr>
      <vt:lpstr>Особенности образовательного процесса и условия его осуществления </vt:lpstr>
      <vt:lpstr>В течение 2016-2017 учебного года в МБОУ « Гимназия №28» Вахитовского района г.Казани года была организована работа 13 кружков разной направленности: </vt:lpstr>
      <vt:lpstr>Воспитательная деятельность гимназии </vt:lpstr>
      <vt:lpstr>Кадровый состав гимназии  в 2016/ 17 учебном году. </vt:lpstr>
      <vt:lpstr>Презентация PowerPoint</vt:lpstr>
      <vt:lpstr>Презентация PowerPoint</vt:lpstr>
      <vt:lpstr>Итоги муниципального этапа Всероссийских предметных олимпиад школьников  2016/17 учебного года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Публичный отчет  МБОУ «Гимназия № 28» Вахитовского района г. Казани за 2016/17 учебный год </dc:title>
  <dc:creator>Инесса</dc:creator>
  <cp:lastModifiedBy>Инесса</cp:lastModifiedBy>
  <cp:revision>1</cp:revision>
  <dcterms:created xsi:type="dcterms:W3CDTF">2018-05-09T10:21:46Z</dcterms:created>
  <dcterms:modified xsi:type="dcterms:W3CDTF">2018-05-09T10:28:42Z</dcterms:modified>
</cp:coreProperties>
</file>